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3" r:id="rId8"/>
    <p:sldId id="268" r:id="rId9"/>
    <p:sldId id="264" r:id="rId10"/>
    <p:sldId id="266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2" d="100"/>
          <a:sy n="52" d="100"/>
        </p:scale>
        <p:origin x="1425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DAEFDA-6BCB-41CD-8DFF-3C13A13F7F36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6125F37-115A-474D-92B3-882E5865314A}">
      <dgm:prSet/>
      <dgm:spPr/>
      <dgm:t>
        <a:bodyPr/>
        <a:lstStyle/>
        <a:p>
          <a:r>
            <a:rPr lang="en-US"/>
            <a:t>Low Security </a:t>
          </a:r>
        </a:p>
      </dgm:t>
    </dgm:pt>
    <dgm:pt modelId="{34467EA1-C51C-438B-B085-297EA2ADE30B}" type="parTrans" cxnId="{673F0381-1ABE-409D-A988-0F4C29463B6D}">
      <dgm:prSet/>
      <dgm:spPr/>
      <dgm:t>
        <a:bodyPr/>
        <a:lstStyle/>
        <a:p>
          <a:endParaRPr lang="en-US"/>
        </a:p>
      </dgm:t>
    </dgm:pt>
    <dgm:pt modelId="{64F996BF-CBDC-463E-A39A-3ACD1DF2470F}" type="sibTrans" cxnId="{673F0381-1ABE-409D-A988-0F4C29463B6D}">
      <dgm:prSet/>
      <dgm:spPr/>
      <dgm:t>
        <a:bodyPr/>
        <a:lstStyle/>
        <a:p>
          <a:endParaRPr lang="en-US"/>
        </a:p>
      </dgm:t>
    </dgm:pt>
    <dgm:pt modelId="{99620FE2-E9AA-4DAF-8E11-254CF3F43C5F}">
      <dgm:prSet/>
      <dgm:spPr/>
      <dgm:t>
        <a:bodyPr/>
        <a:lstStyle/>
        <a:p>
          <a:r>
            <a:rPr lang="en-US"/>
            <a:t>- This is the easiest secured password for newsletter, and opportunities </a:t>
          </a:r>
        </a:p>
      </dgm:t>
    </dgm:pt>
    <dgm:pt modelId="{EFBC9819-214F-4F2D-84E6-3CE610ED49A6}" type="parTrans" cxnId="{69DF4F80-B532-4A7B-966E-E70D9E30DEB9}">
      <dgm:prSet/>
      <dgm:spPr/>
      <dgm:t>
        <a:bodyPr/>
        <a:lstStyle/>
        <a:p>
          <a:endParaRPr lang="en-US"/>
        </a:p>
      </dgm:t>
    </dgm:pt>
    <dgm:pt modelId="{7D33E171-11B6-4A69-ABCF-DCEF46434230}" type="sibTrans" cxnId="{69DF4F80-B532-4A7B-966E-E70D9E30DEB9}">
      <dgm:prSet/>
      <dgm:spPr/>
      <dgm:t>
        <a:bodyPr/>
        <a:lstStyle/>
        <a:p>
          <a:endParaRPr lang="en-US"/>
        </a:p>
      </dgm:t>
    </dgm:pt>
    <dgm:pt modelId="{273ABA67-6F65-4518-9848-EB04E13D7109}">
      <dgm:prSet/>
      <dgm:spPr/>
      <dgm:t>
        <a:bodyPr/>
        <a:lstStyle/>
        <a:p>
          <a:r>
            <a:rPr lang="en-US"/>
            <a:t>Medium Security </a:t>
          </a:r>
        </a:p>
      </dgm:t>
    </dgm:pt>
    <dgm:pt modelId="{A7D5B1BC-9B19-4487-9C7D-8193AF6AF7DD}" type="parTrans" cxnId="{45A9EB8A-1136-4D65-8DF0-CEBADECB28DA}">
      <dgm:prSet/>
      <dgm:spPr/>
      <dgm:t>
        <a:bodyPr/>
        <a:lstStyle/>
        <a:p>
          <a:endParaRPr lang="en-US"/>
        </a:p>
      </dgm:t>
    </dgm:pt>
    <dgm:pt modelId="{0BC31A40-E726-465A-9AFA-D519EF07BBC9}" type="sibTrans" cxnId="{45A9EB8A-1136-4D65-8DF0-CEBADECB28DA}">
      <dgm:prSet/>
      <dgm:spPr/>
      <dgm:t>
        <a:bodyPr/>
        <a:lstStyle/>
        <a:p>
          <a:endParaRPr lang="en-US"/>
        </a:p>
      </dgm:t>
    </dgm:pt>
    <dgm:pt modelId="{B588C244-0B66-40B2-90E6-1D9C0F08819A}">
      <dgm:prSet/>
      <dgm:spPr/>
      <dgm:t>
        <a:bodyPr/>
        <a:lstStyle/>
        <a:p>
          <a:r>
            <a:rPr lang="en-US"/>
            <a:t>- The second layer closest to the most secure level of password. Examples include open sites and email services.</a:t>
          </a:r>
        </a:p>
      </dgm:t>
    </dgm:pt>
    <dgm:pt modelId="{6A6411CC-1A52-4C97-97F2-8557730F61EC}" type="parTrans" cxnId="{EFFDFB58-2AB1-459C-9CDC-ECA059E5C743}">
      <dgm:prSet/>
      <dgm:spPr/>
      <dgm:t>
        <a:bodyPr/>
        <a:lstStyle/>
        <a:p>
          <a:endParaRPr lang="en-US"/>
        </a:p>
      </dgm:t>
    </dgm:pt>
    <dgm:pt modelId="{67788EF6-987A-4CD6-8E6F-B64F41249843}" type="sibTrans" cxnId="{EFFDFB58-2AB1-459C-9CDC-ECA059E5C743}">
      <dgm:prSet/>
      <dgm:spPr/>
      <dgm:t>
        <a:bodyPr/>
        <a:lstStyle/>
        <a:p>
          <a:endParaRPr lang="en-US"/>
        </a:p>
      </dgm:t>
    </dgm:pt>
    <dgm:pt modelId="{A9591DEF-23C5-489F-8E93-83F87A7FE1B1}">
      <dgm:prSet/>
      <dgm:spPr/>
      <dgm:t>
        <a:bodyPr/>
        <a:lstStyle/>
        <a:p>
          <a:r>
            <a:rPr lang="en-US"/>
            <a:t>High Security </a:t>
          </a:r>
        </a:p>
      </dgm:t>
    </dgm:pt>
    <dgm:pt modelId="{35C5639D-9009-4264-871E-71261ACDEF92}" type="parTrans" cxnId="{A2146F62-7DFE-4A74-8AC1-364943CF6327}">
      <dgm:prSet/>
      <dgm:spPr/>
      <dgm:t>
        <a:bodyPr/>
        <a:lstStyle/>
        <a:p>
          <a:endParaRPr lang="en-US"/>
        </a:p>
      </dgm:t>
    </dgm:pt>
    <dgm:pt modelId="{3EB821E2-57A2-482A-872E-4BE4B30061AB}" type="sibTrans" cxnId="{A2146F62-7DFE-4A74-8AC1-364943CF6327}">
      <dgm:prSet/>
      <dgm:spPr/>
      <dgm:t>
        <a:bodyPr/>
        <a:lstStyle/>
        <a:p>
          <a:endParaRPr lang="en-US"/>
        </a:p>
      </dgm:t>
    </dgm:pt>
    <dgm:pt modelId="{924B1F44-153C-4E7E-A5F7-4D3AE27F996C}">
      <dgm:prSet/>
      <dgm:spPr/>
      <dgm:t>
        <a:bodyPr/>
        <a:lstStyle/>
        <a:p>
          <a:r>
            <a:rPr lang="en-US"/>
            <a:t>- The last layer is the highest level of security used for financing and personal assets</a:t>
          </a:r>
        </a:p>
      </dgm:t>
    </dgm:pt>
    <dgm:pt modelId="{C1888996-45EB-4B82-8553-9533388687D6}" type="parTrans" cxnId="{1175AD97-0ABF-48C8-8082-BBED3C63D83F}">
      <dgm:prSet/>
      <dgm:spPr/>
      <dgm:t>
        <a:bodyPr/>
        <a:lstStyle/>
        <a:p>
          <a:endParaRPr lang="en-US"/>
        </a:p>
      </dgm:t>
    </dgm:pt>
    <dgm:pt modelId="{ABE119C6-AA40-4E76-8930-7BF1DC7A220E}" type="sibTrans" cxnId="{1175AD97-0ABF-48C8-8082-BBED3C63D83F}">
      <dgm:prSet/>
      <dgm:spPr/>
      <dgm:t>
        <a:bodyPr/>
        <a:lstStyle/>
        <a:p>
          <a:endParaRPr lang="en-US"/>
        </a:p>
      </dgm:t>
    </dgm:pt>
    <dgm:pt modelId="{2570282E-8E35-4BF3-A3DE-1CE987AAC9F7}" type="pres">
      <dgm:prSet presAssocID="{9CDAEFDA-6BCB-41CD-8DFF-3C13A13F7F36}" presName="diagram" presStyleCnt="0">
        <dgm:presLayoutVars>
          <dgm:dir/>
          <dgm:resizeHandles val="exact"/>
        </dgm:presLayoutVars>
      </dgm:prSet>
      <dgm:spPr/>
    </dgm:pt>
    <dgm:pt modelId="{3D2952DB-E31E-495A-BB8E-5653E2B5A670}" type="pres">
      <dgm:prSet presAssocID="{86125F37-115A-474D-92B3-882E5865314A}" presName="node" presStyleLbl="node1" presStyleIdx="0" presStyleCnt="6">
        <dgm:presLayoutVars>
          <dgm:bulletEnabled val="1"/>
        </dgm:presLayoutVars>
      </dgm:prSet>
      <dgm:spPr/>
    </dgm:pt>
    <dgm:pt modelId="{EE573F48-F49A-4441-9B3F-BD3C5FC48D08}" type="pres">
      <dgm:prSet presAssocID="{64F996BF-CBDC-463E-A39A-3ACD1DF2470F}" presName="sibTrans" presStyleCnt="0"/>
      <dgm:spPr/>
    </dgm:pt>
    <dgm:pt modelId="{A0397D97-6940-45D0-A36E-DC41248C47AB}" type="pres">
      <dgm:prSet presAssocID="{99620FE2-E9AA-4DAF-8E11-254CF3F43C5F}" presName="node" presStyleLbl="node1" presStyleIdx="1" presStyleCnt="6">
        <dgm:presLayoutVars>
          <dgm:bulletEnabled val="1"/>
        </dgm:presLayoutVars>
      </dgm:prSet>
      <dgm:spPr/>
    </dgm:pt>
    <dgm:pt modelId="{9C633485-D7CD-43E5-ADBB-AA505248D94D}" type="pres">
      <dgm:prSet presAssocID="{7D33E171-11B6-4A69-ABCF-DCEF46434230}" presName="sibTrans" presStyleCnt="0"/>
      <dgm:spPr/>
    </dgm:pt>
    <dgm:pt modelId="{4106FD20-D7F8-467C-861A-F8230F1D1A2B}" type="pres">
      <dgm:prSet presAssocID="{273ABA67-6F65-4518-9848-EB04E13D7109}" presName="node" presStyleLbl="node1" presStyleIdx="2" presStyleCnt="6">
        <dgm:presLayoutVars>
          <dgm:bulletEnabled val="1"/>
        </dgm:presLayoutVars>
      </dgm:prSet>
      <dgm:spPr/>
    </dgm:pt>
    <dgm:pt modelId="{BDAA35CA-2CB2-40C7-B495-F28667E778EA}" type="pres">
      <dgm:prSet presAssocID="{0BC31A40-E726-465A-9AFA-D519EF07BBC9}" presName="sibTrans" presStyleCnt="0"/>
      <dgm:spPr/>
    </dgm:pt>
    <dgm:pt modelId="{CD91CB7F-63E0-41EA-AF1D-3E2D9CF6C594}" type="pres">
      <dgm:prSet presAssocID="{B588C244-0B66-40B2-90E6-1D9C0F08819A}" presName="node" presStyleLbl="node1" presStyleIdx="3" presStyleCnt="6">
        <dgm:presLayoutVars>
          <dgm:bulletEnabled val="1"/>
        </dgm:presLayoutVars>
      </dgm:prSet>
      <dgm:spPr/>
    </dgm:pt>
    <dgm:pt modelId="{41D6E784-3798-48E1-8B2B-E9B9466BFAA1}" type="pres">
      <dgm:prSet presAssocID="{67788EF6-987A-4CD6-8E6F-B64F41249843}" presName="sibTrans" presStyleCnt="0"/>
      <dgm:spPr/>
    </dgm:pt>
    <dgm:pt modelId="{DE4B0D49-5617-452E-93A3-A625A8E775D0}" type="pres">
      <dgm:prSet presAssocID="{A9591DEF-23C5-489F-8E93-83F87A7FE1B1}" presName="node" presStyleLbl="node1" presStyleIdx="4" presStyleCnt="6">
        <dgm:presLayoutVars>
          <dgm:bulletEnabled val="1"/>
        </dgm:presLayoutVars>
      </dgm:prSet>
      <dgm:spPr/>
    </dgm:pt>
    <dgm:pt modelId="{B76311AB-5905-438F-B2F4-5E5518EC58F9}" type="pres">
      <dgm:prSet presAssocID="{3EB821E2-57A2-482A-872E-4BE4B30061AB}" presName="sibTrans" presStyleCnt="0"/>
      <dgm:spPr/>
    </dgm:pt>
    <dgm:pt modelId="{19DA3BE5-6AA6-4FC0-B95C-15F83916670F}" type="pres">
      <dgm:prSet presAssocID="{924B1F44-153C-4E7E-A5F7-4D3AE27F996C}" presName="node" presStyleLbl="node1" presStyleIdx="5" presStyleCnt="6">
        <dgm:presLayoutVars>
          <dgm:bulletEnabled val="1"/>
        </dgm:presLayoutVars>
      </dgm:prSet>
      <dgm:spPr/>
    </dgm:pt>
  </dgm:ptLst>
  <dgm:cxnLst>
    <dgm:cxn modelId="{D981A92D-EFE6-4B7E-BB07-8B9134E42467}" type="presOf" srcId="{99620FE2-E9AA-4DAF-8E11-254CF3F43C5F}" destId="{A0397D97-6940-45D0-A36E-DC41248C47AB}" srcOrd="0" destOrd="0" presId="urn:microsoft.com/office/officeart/2005/8/layout/default"/>
    <dgm:cxn modelId="{0525592F-6048-4116-87BF-8284151D6851}" type="presOf" srcId="{924B1F44-153C-4E7E-A5F7-4D3AE27F996C}" destId="{19DA3BE5-6AA6-4FC0-B95C-15F83916670F}" srcOrd="0" destOrd="0" presId="urn:microsoft.com/office/officeart/2005/8/layout/default"/>
    <dgm:cxn modelId="{B92ABD5B-1A08-42D6-9108-2D79DA83767F}" type="presOf" srcId="{B588C244-0B66-40B2-90E6-1D9C0F08819A}" destId="{CD91CB7F-63E0-41EA-AF1D-3E2D9CF6C594}" srcOrd="0" destOrd="0" presId="urn:microsoft.com/office/officeart/2005/8/layout/default"/>
    <dgm:cxn modelId="{A2146F62-7DFE-4A74-8AC1-364943CF6327}" srcId="{9CDAEFDA-6BCB-41CD-8DFF-3C13A13F7F36}" destId="{A9591DEF-23C5-489F-8E93-83F87A7FE1B1}" srcOrd="4" destOrd="0" parTransId="{35C5639D-9009-4264-871E-71261ACDEF92}" sibTransId="{3EB821E2-57A2-482A-872E-4BE4B30061AB}"/>
    <dgm:cxn modelId="{EFFDFB58-2AB1-459C-9CDC-ECA059E5C743}" srcId="{9CDAEFDA-6BCB-41CD-8DFF-3C13A13F7F36}" destId="{B588C244-0B66-40B2-90E6-1D9C0F08819A}" srcOrd="3" destOrd="0" parTransId="{6A6411CC-1A52-4C97-97F2-8557730F61EC}" sibTransId="{67788EF6-987A-4CD6-8E6F-B64F41249843}"/>
    <dgm:cxn modelId="{69DF4F80-B532-4A7B-966E-E70D9E30DEB9}" srcId="{9CDAEFDA-6BCB-41CD-8DFF-3C13A13F7F36}" destId="{99620FE2-E9AA-4DAF-8E11-254CF3F43C5F}" srcOrd="1" destOrd="0" parTransId="{EFBC9819-214F-4F2D-84E6-3CE610ED49A6}" sibTransId="{7D33E171-11B6-4A69-ABCF-DCEF46434230}"/>
    <dgm:cxn modelId="{673F0381-1ABE-409D-A988-0F4C29463B6D}" srcId="{9CDAEFDA-6BCB-41CD-8DFF-3C13A13F7F36}" destId="{86125F37-115A-474D-92B3-882E5865314A}" srcOrd="0" destOrd="0" parTransId="{34467EA1-C51C-438B-B085-297EA2ADE30B}" sibTransId="{64F996BF-CBDC-463E-A39A-3ACD1DF2470F}"/>
    <dgm:cxn modelId="{45A9EB8A-1136-4D65-8DF0-CEBADECB28DA}" srcId="{9CDAEFDA-6BCB-41CD-8DFF-3C13A13F7F36}" destId="{273ABA67-6F65-4518-9848-EB04E13D7109}" srcOrd="2" destOrd="0" parTransId="{A7D5B1BC-9B19-4487-9C7D-8193AF6AF7DD}" sibTransId="{0BC31A40-E726-465A-9AFA-D519EF07BBC9}"/>
    <dgm:cxn modelId="{91E11790-992D-43FC-BE8F-7D4592E1AAAE}" type="presOf" srcId="{9CDAEFDA-6BCB-41CD-8DFF-3C13A13F7F36}" destId="{2570282E-8E35-4BF3-A3DE-1CE987AAC9F7}" srcOrd="0" destOrd="0" presId="urn:microsoft.com/office/officeart/2005/8/layout/default"/>
    <dgm:cxn modelId="{1175AD97-0ABF-48C8-8082-BBED3C63D83F}" srcId="{9CDAEFDA-6BCB-41CD-8DFF-3C13A13F7F36}" destId="{924B1F44-153C-4E7E-A5F7-4D3AE27F996C}" srcOrd="5" destOrd="0" parTransId="{C1888996-45EB-4B82-8553-9533388687D6}" sibTransId="{ABE119C6-AA40-4E76-8930-7BF1DC7A220E}"/>
    <dgm:cxn modelId="{C19273A1-ECCB-4756-AA38-CE46A420D130}" type="presOf" srcId="{273ABA67-6F65-4518-9848-EB04E13D7109}" destId="{4106FD20-D7F8-467C-861A-F8230F1D1A2B}" srcOrd="0" destOrd="0" presId="urn:microsoft.com/office/officeart/2005/8/layout/default"/>
    <dgm:cxn modelId="{48B075BC-1870-4D12-ACBB-12361400A374}" type="presOf" srcId="{86125F37-115A-474D-92B3-882E5865314A}" destId="{3D2952DB-E31E-495A-BB8E-5653E2B5A670}" srcOrd="0" destOrd="0" presId="urn:microsoft.com/office/officeart/2005/8/layout/default"/>
    <dgm:cxn modelId="{21D1C9E9-947B-4BA3-8094-839D1FB0331D}" type="presOf" srcId="{A9591DEF-23C5-489F-8E93-83F87A7FE1B1}" destId="{DE4B0D49-5617-452E-93A3-A625A8E775D0}" srcOrd="0" destOrd="0" presId="urn:microsoft.com/office/officeart/2005/8/layout/default"/>
    <dgm:cxn modelId="{51E2CECE-0F98-40EE-993F-E31090F26A0B}" type="presParOf" srcId="{2570282E-8E35-4BF3-A3DE-1CE987AAC9F7}" destId="{3D2952DB-E31E-495A-BB8E-5653E2B5A670}" srcOrd="0" destOrd="0" presId="urn:microsoft.com/office/officeart/2005/8/layout/default"/>
    <dgm:cxn modelId="{C10D476F-F107-450A-93EA-9FA4CB868F0A}" type="presParOf" srcId="{2570282E-8E35-4BF3-A3DE-1CE987AAC9F7}" destId="{EE573F48-F49A-4441-9B3F-BD3C5FC48D08}" srcOrd="1" destOrd="0" presId="urn:microsoft.com/office/officeart/2005/8/layout/default"/>
    <dgm:cxn modelId="{AB770F1A-C464-4A25-A41C-BF37026BCADA}" type="presParOf" srcId="{2570282E-8E35-4BF3-A3DE-1CE987AAC9F7}" destId="{A0397D97-6940-45D0-A36E-DC41248C47AB}" srcOrd="2" destOrd="0" presId="urn:microsoft.com/office/officeart/2005/8/layout/default"/>
    <dgm:cxn modelId="{C17E97F8-B87C-4A25-9A64-722FAE122388}" type="presParOf" srcId="{2570282E-8E35-4BF3-A3DE-1CE987AAC9F7}" destId="{9C633485-D7CD-43E5-ADBB-AA505248D94D}" srcOrd="3" destOrd="0" presId="urn:microsoft.com/office/officeart/2005/8/layout/default"/>
    <dgm:cxn modelId="{A04A014B-2EB3-4E16-99C9-F1AFC2E7755B}" type="presParOf" srcId="{2570282E-8E35-4BF3-A3DE-1CE987AAC9F7}" destId="{4106FD20-D7F8-467C-861A-F8230F1D1A2B}" srcOrd="4" destOrd="0" presId="urn:microsoft.com/office/officeart/2005/8/layout/default"/>
    <dgm:cxn modelId="{D65922FF-2216-4BBB-AEC0-60DCE9F3195E}" type="presParOf" srcId="{2570282E-8E35-4BF3-A3DE-1CE987AAC9F7}" destId="{BDAA35CA-2CB2-40C7-B495-F28667E778EA}" srcOrd="5" destOrd="0" presId="urn:microsoft.com/office/officeart/2005/8/layout/default"/>
    <dgm:cxn modelId="{51D7305E-00B9-4F24-8124-2844A0132BE1}" type="presParOf" srcId="{2570282E-8E35-4BF3-A3DE-1CE987AAC9F7}" destId="{CD91CB7F-63E0-41EA-AF1D-3E2D9CF6C594}" srcOrd="6" destOrd="0" presId="urn:microsoft.com/office/officeart/2005/8/layout/default"/>
    <dgm:cxn modelId="{DF4ECC5C-853D-4AB5-8C0B-FA79F9C334EB}" type="presParOf" srcId="{2570282E-8E35-4BF3-A3DE-1CE987AAC9F7}" destId="{41D6E784-3798-48E1-8B2B-E9B9466BFAA1}" srcOrd="7" destOrd="0" presId="urn:microsoft.com/office/officeart/2005/8/layout/default"/>
    <dgm:cxn modelId="{276836EA-6AA3-4743-8722-BED97DC5B29A}" type="presParOf" srcId="{2570282E-8E35-4BF3-A3DE-1CE987AAC9F7}" destId="{DE4B0D49-5617-452E-93A3-A625A8E775D0}" srcOrd="8" destOrd="0" presId="urn:microsoft.com/office/officeart/2005/8/layout/default"/>
    <dgm:cxn modelId="{74C4A039-8400-4E61-8F0F-B5107EB63CE3}" type="presParOf" srcId="{2570282E-8E35-4BF3-A3DE-1CE987AAC9F7}" destId="{B76311AB-5905-438F-B2F4-5E5518EC58F9}" srcOrd="9" destOrd="0" presId="urn:microsoft.com/office/officeart/2005/8/layout/default"/>
    <dgm:cxn modelId="{DBC7D5E6-94DA-4D36-9017-2221E3AFE910}" type="presParOf" srcId="{2570282E-8E35-4BF3-A3DE-1CE987AAC9F7}" destId="{19DA3BE5-6AA6-4FC0-B95C-15F83916670F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952DB-E31E-495A-BB8E-5653E2B5A670}">
      <dsp:nvSpPr>
        <dsp:cNvPr id="0" name=""/>
        <dsp:cNvSpPr/>
      </dsp:nvSpPr>
      <dsp:spPr>
        <a:xfrm>
          <a:off x="965954" y="2911"/>
          <a:ext cx="2563341" cy="1538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Low Security </a:t>
          </a:r>
        </a:p>
      </dsp:txBody>
      <dsp:txXfrm>
        <a:off x="965954" y="2911"/>
        <a:ext cx="2563341" cy="1538004"/>
      </dsp:txXfrm>
    </dsp:sp>
    <dsp:sp modelId="{A0397D97-6940-45D0-A36E-DC41248C47AB}">
      <dsp:nvSpPr>
        <dsp:cNvPr id="0" name=""/>
        <dsp:cNvSpPr/>
      </dsp:nvSpPr>
      <dsp:spPr>
        <a:xfrm>
          <a:off x="3785629" y="2911"/>
          <a:ext cx="2563341" cy="15380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This is the easiest secured password for newsletter, and opportunities </a:t>
          </a:r>
        </a:p>
      </dsp:txBody>
      <dsp:txXfrm>
        <a:off x="3785629" y="2911"/>
        <a:ext cx="2563341" cy="1538004"/>
      </dsp:txXfrm>
    </dsp:sp>
    <dsp:sp modelId="{4106FD20-D7F8-467C-861A-F8230F1D1A2B}">
      <dsp:nvSpPr>
        <dsp:cNvPr id="0" name=""/>
        <dsp:cNvSpPr/>
      </dsp:nvSpPr>
      <dsp:spPr>
        <a:xfrm>
          <a:off x="6605304" y="2911"/>
          <a:ext cx="2563341" cy="15380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Medium Security </a:t>
          </a:r>
        </a:p>
      </dsp:txBody>
      <dsp:txXfrm>
        <a:off x="6605304" y="2911"/>
        <a:ext cx="2563341" cy="1538004"/>
      </dsp:txXfrm>
    </dsp:sp>
    <dsp:sp modelId="{CD91CB7F-63E0-41EA-AF1D-3E2D9CF6C594}">
      <dsp:nvSpPr>
        <dsp:cNvPr id="0" name=""/>
        <dsp:cNvSpPr/>
      </dsp:nvSpPr>
      <dsp:spPr>
        <a:xfrm>
          <a:off x="965954" y="1797250"/>
          <a:ext cx="2563341" cy="15380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The second layer closest to the most secure level of password. Examples include open sites and email services.</a:t>
          </a:r>
        </a:p>
      </dsp:txBody>
      <dsp:txXfrm>
        <a:off x="965954" y="1797250"/>
        <a:ext cx="2563341" cy="1538004"/>
      </dsp:txXfrm>
    </dsp:sp>
    <dsp:sp modelId="{DE4B0D49-5617-452E-93A3-A625A8E775D0}">
      <dsp:nvSpPr>
        <dsp:cNvPr id="0" name=""/>
        <dsp:cNvSpPr/>
      </dsp:nvSpPr>
      <dsp:spPr>
        <a:xfrm>
          <a:off x="3785629" y="1797250"/>
          <a:ext cx="2563341" cy="15380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High Security </a:t>
          </a:r>
        </a:p>
      </dsp:txBody>
      <dsp:txXfrm>
        <a:off x="3785629" y="1797250"/>
        <a:ext cx="2563341" cy="1538004"/>
      </dsp:txXfrm>
    </dsp:sp>
    <dsp:sp modelId="{19DA3BE5-6AA6-4FC0-B95C-15F83916670F}">
      <dsp:nvSpPr>
        <dsp:cNvPr id="0" name=""/>
        <dsp:cNvSpPr/>
      </dsp:nvSpPr>
      <dsp:spPr>
        <a:xfrm>
          <a:off x="6605304" y="1797250"/>
          <a:ext cx="2563341" cy="15380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The last layer is the highest level of security used for financing and personal assets</a:t>
          </a:r>
        </a:p>
      </dsp:txBody>
      <dsp:txXfrm>
        <a:off x="6605304" y="1797250"/>
        <a:ext cx="2563341" cy="15380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6312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471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10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86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7549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94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418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69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5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85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103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77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06" r:id="rId6"/>
    <p:sldLayoutId id="2147483802" r:id="rId7"/>
    <p:sldLayoutId id="2147483803" r:id="rId8"/>
    <p:sldLayoutId id="2147483804" r:id="rId9"/>
    <p:sldLayoutId id="2147483805" r:id="rId10"/>
    <p:sldLayoutId id="2147483807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background of luminous blue">
            <a:extLst>
              <a:ext uri="{FF2B5EF4-FFF2-40B4-BE49-F238E27FC236}">
                <a16:creationId xmlns:a16="http://schemas.microsoft.com/office/drawing/2014/main" id="{3409B625-A2E4-424B-A88C-D2DAD600B2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3" b="642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6" name="Rectangle 5">
            <a:extLst>
              <a:ext uri="{FF2B5EF4-FFF2-40B4-BE49-F238E27FC236}">
                <a16:creationId xmlns:a16="http://schemas.microsoft.com/office/drawing/2014/main" id="{FBE11A49-02A1-4D4C-9A49-CDF496B10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900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F7284-8117-42D7-B1BB-F941C3830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8561" y="1066800"/>
            <a:ext cx="3931320" cy="2267193"/>
          </a:xfrm>
        </p:spPr>
        <p:txBody>
          <a:bodyPr>
            <a:normAutofit/>
          </a:bodyPr>
          <a:lstStyle/>
          <a:p>
            <a:r>
              <a:rPr lang="en-US"/>
              <a:t>Password </a:t>
            </a:r>
            <a:br>
              <a:rPr lang="en-US"/>
            </a:br>
            <a:r>
              <a:rPr lang="en-US"/>
              <a:t>Management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C283DF-1934-4C0E-8BDC-91FC8CCACE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8561" y="4327781"/>
            <a:ext cx="3931321" cy="1033669"/>
          </a:xfrm>
        </p:spPr>
        <p:txBody>
          <a:bodyPr>
            <a:normAutofit/>
          </a:bodyPr>
          <a:lstStyle/>
          <a:p>
            <a:r>
              <a:rPr lang="en-US" dirty="0"/>
              <a:t>By: Johnathan Hampton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80479" y="3871114"/>
            <a:ext cx="867485" cy="115439"/>
            <a:chOff x="8910933" y="1861308"/>
            <a:chExt cx="867485" cy="11543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87596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5FB7726-C6A8-44D0-B179-A65DE454D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5F3CBF3-3CB8-4135-91A5-ECEDC3E4E4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96" b="18873"/>
          <a:stretch/>
        </p:blipFill>
        <p:spPr>
          <a:xfrm>
            <a:off x="1" y="10"/>
            <a:ext cx="12192000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82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B54D17-3792-403D-9127-495845021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5FB7726-C6A8-44D0-B179-A65DE454D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3E87A2-01F3-4E01-B257-94BE693597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952" b="21545"/>
          <a:stretch/>
        </p:blipFill>
        <p:spPr>
          <a:xfrm>
            <a:off x="1" y="10"/>
            <a:ext cx="12192000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055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B7CFDD-E67B-4078-9BD0-D09D4200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A close up of a white surface&#10;&#10;Description automatically generated with low confidence">
            <a:extLst>
              <a:ext uri="{FF2B5EF4-FFF2-40B4-BE49-F238E27FC236}">
                <a16:creationId xmlns:a16="http://schemas.microsoft.com/office/drawing/2014/main" id="{5A8604F9-AD8E-41E2-B807-CF03CD2AB7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1" b="1"/>
          <a:stretch/>
        </p:blipFill>
        <p:spPr>
          <a:xfrm>
            <a:off x="-1" y="10"/>
            <a:ext cx="12192000" cy="685798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DAEF25D-C97E-48E9-B20C-FEFC2EC6E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99981"/>
            <a:ext cx="12191999" cy="4958018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49000">
                <a:srgbClr val="000000">
                  <a:alpha val="50000"/>
                </a:srgbClr>
              </a:gs>
              <a:gs pos="87000">
                <a:srgbClr val="000000">
                  <a:alpha val="5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003C4C7-C9F7-465E-8CCB-D55C9A4992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5401" y="3191319"/>
            <a:ext cx="7272408" cy="1752537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757278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ADB4E-4E69-4074-9D8C-A6E36E8ADF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IS their Importance in a password?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742EEE-0381-4452-86F3-B1FC2977B3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Password Management is a key aspect to not only protection of yourself but protection of your organization. </a:t>
            </a:r>
          </a:p>
        </p:txBody>
      </p:sp>
    </p:spTree>
    <p:extLst>
      <p:ext uri="{BB962C8B-B14F-4D97-AF65-F5344CB8AC3E}">
        <p14:creationId xmlns:p14="http://schemas.microsoft.com/office/powerpoint/2010/main" val="1061885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86485-AC63-4D18-832C-00D0BCCA0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password?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56622-85DC-4FD2-9773-B8E5A8C19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Creating and managing passwords to be as secure as possible</a:t>
            </a:r>
          </a:p>
          <a:p>
            <a:pPr marL="617220" lvl="1" indent="-342900"/>
            <a:r>
              <a:rPr lang="en-US" dirty="0"/>
              <a:t>Credentials for password include:</a:t>
            </a:r>
          </a:p>
          <a:p>
            <a:pPr marL="617220" lvl="2" indent="-342900"/>
            <a:r>
              <a:rPr lang="en-US" dirty="0"/>
              <a:t>		- Alphabetic Characters, Numbers, and Symbols</a:t>
            </a:r>
          </a:p>
          <a:p>
            <a:pPr marL="617220" lvl="2" indent="-342900"/>
            <a:endParaRPr lang="en-US" dirty="0"/>
          </a:p>
          <a:p>
            <a:r>
              <a:rPr lang="en-US" b="1" dirty="0"/>
              <a:t>	</a:t>
            </a:r>
            <a:r>
              <a:rPr lang="en-US" sz="2400" b="1" dirty="0"/>
              <a:t>Strong Passwords	</a:t>
            </a:r>
            <a:r>
              <a:rPr lang="en-US" b="1" dirty="0"/>
              <a:t>				</a:t>
            </a:r>
            <a:r>
              <a:rPr lang="en-US" sz="2400" b="1" dirty="0"/>
              <a:t>Weak Passwords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Characteristics </a:t>
            </a:r>
          </a:p>
          <a:p>
            <a:pPr marL="617220" lvl="2" indent="-342900"/>
            <a:r>
              <a:rPr lang="en-US" dirty="0"/>
              <a:t>Personalization 							Common Mistakes </a:t>
            </a:r>
          </a:p>
          <a:p>
            <a:pPr marL="617220" lvl="2" indent="-342900"/>
            <a:r>
              <a:rPr lang="en-US" dirty="0"/>
              <a:t>Highly recommended 12 characters or more				“password”</a:t>
            </a:r>
          </a:p>
          <a:p>
            <a:pPr marL="617220" lvl="2" indent="-342900"/>
            <a:r>
              <a:rPr lang="en-US" dirty="0"/>
              <a:t>Shouldn’t contain words in the dictionary					short passwords</a:t>
            </a:r>
          </a:p>
        </p:txBody>
      </p:sp>
    </p:spTree>
    <p:extLst>
      <p:ext uri="{BB962C8B-B14F-4D97-AF65-F5344CB8AC3E}">
        <p14:creationId xmlns:p14="http://schemas.microsoft.com/office/powerpoint/2010/main" val="2118185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39DD8-50E9-4EB5-9858-ABE7A0E12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need a secure password?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ED3CE-32E6-448A-9503-A3A6E7427E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Guessing:</a:t>
            </a:r>
          </a:p>
          <a:p>
            <a:r>
              <a:rPr lang="en-US" dirty="0"/>
              <a:t>Method of gaining access to an account by attempting to authenticate the user</a:t>
            </a:r>
          </a:p>
          <a:p>
            <a:endParaRPr lang="en-US" dirty="0"/>
          </a:p>
          <a:p>
            <a:r>
              <a:rPr lang="en-US" b="1" dirty="0"/>
              <a:t>Brute Force – using every possible combination of characters for access</a:t>
            </a:r>
          </a:p>
          <a:p>
            <a:endParaRPr lang="en-US" dirty="0"/>
          </a:p>
          <a:p>
            <a:r>
              <a:rPr lang="en-US" b="1" dirty="0"/>
              <a:t>Dictionary Attack -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DDBC4-BA5D-47E7-A894-A057CC7873A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Social Engineering </a:t>
            </a:r>
          </a:p>
          <a:p>
            <a:r>
              <a:rPr lang="en-US" dirty="0"/>
              <a:t>Deceiving users into revealing their username and password </a:t>
            </a:r>
          </a:p>
          <a:p>
            <a:endParaRPr lang="en-US" dirty="0"/>
          </a:p>
          <a:p>
            <a:r>
              <a:rPr lang="en-US" b="1" dirty="0"/>
              <a:t>How they do it?</a:t>
            </a:r>
          </a:p>
          <a:p>
            <a:pPr algn="ctr"/>
            <a:r>
              <a:rPr lang="en-US" dirty="0"/>
              <a:t>	Pretending to be an IT employee or 	gain trust through personalization </a:t>
            </a:r>
          </a:p>
          <a:p>
            <a:pPr algn="ctr"/>
            <a:r>
              <a:rPr lang="en-US" dirty="0"/>
              <a:t>Never share passwords to anyone this is personal information and should be treated as so</a:t>
            </a:r>
          </a:p>
        </p:txBody>
      </p:sp>
    </p:spTree>
    <p:extLst>
      <p:ext uri="{BB962C8B-B14F-4D97-AF65-F5344CB8AC3E}">
        <p14:creationId xmlns:p14="http://schemas.microsoft.com/office/powerpoint/2010/main" val="1966746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61" name="Rectangle 48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62" name="Straight Connector 49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">
            <a:extLst>
              <a:ext uri="{FF2B5EF4-FFF2-40B4-BE49-F238E27FC236}">
                <a16:creationId xmlns:a16="http://schemas.microsoft.com/office/drawing/2014/main" id="{FDCD62BB-F134-412E-AF5B-602B04458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5679" y="750337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69B62F-0B0D-4D44-8CD4-A73E7988D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0340" y="1066800"/>
            <a:ext cx="3931320" cy="22671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How Many passwords do you have?</a:t>
            </a:r>
            <a:endParaRPr lang="en-US" sz="2800" kern="1200" cap="all" spc="390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3851234"/>
            <a:ext cx="867485" cy="115439"/>
            <a:chOff x="8910933" y="1861308"/>
            <a:chExt cx="867485" cy="115439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27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2">
            <a:extLst>
              <a:ext uri="{FF2B5EF4-FFF2-40B4-BE49-F238E27FC236}">
                <a16:creationId xmlns:a16="http://schemas.microsoft.com/office/drawing/2014/main" id="{7B22176A-41DB-4D9A-9B6F-F2296F1ED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4">
            <a:extLst>
              <a:ext uri="{FF2B5EF4-FFF2-40B4-BE49-F238E27FC236}">
                <a16:creationId xmlns:a16="http://schemas.microsoft.com/office/drawing/2014/main" id="{774A8DF5-445E-49C5-B10A-8DF5FEFBC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9A4E38D9-EFB8-40B5-B42B-514FBF180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312A12-AF4E-4274-92F6-0232B04B2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1" y="963919"/>
            <a:ext cx="10134600" cy="1036994"/>
          </a:xfrm>
        </p:spPr>
        <p:txBody>
          <a:bodyPr anchor="b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000"/>
              <a:t>Tiered Password System</a:t>
            </a:r>
            <a:br>
              <a:rPr lang="en-US" sz="2000"/>
            </a:br>
            <a:br>
              <a:rPr lang="en-US" sz="2000"/>
            </a:br>
            <a:r>
              <a:rPr lang="en-US" sz="2000"/>
              <a:t>Different Levels of Passwords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87FFE71-34DC-4C53-AE0F-6B141D08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7" y="2169459"/>
            <a:ext cx="867485" cy="115439"/>
            <a:chOff x="8910933" y="1861308"/>
            <a:chExt cx="867485" cy="115439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7DF92F1-0E20-46AC-BB8F-F66926B40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FA14CB4-8459-4D23-B4FF-8F9868E3F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A0C763F-37C4-4E00-AEB2-8867F4AA25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6" name="Content Placeholder 2">
            <a:extLst>
              <a:ext uri="{FF2B5EF4-FFF2-40B4-BE49-F238E27FC236}">
                <a16:creationId xmlns:a16="http://schemas.microsoft.com/office/drawing/2014/main" id="{31C35AD7-337A-4AD4-95F5-CE5B02A11B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438422"/>
              </p:ext>
            </p:extLst>
          </p:nvPr>
        </p:nvGraphicFramePr>
        <p:xfrm>
          <a:off x="1028700" y="2749258"/>
          <a:ext cx="10134600" cy="33381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28315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5FB7726-C6A8-44D0-B179-A65DE454D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10" descr="IT- Related Policies (Password Policy, Information Security Policy,  Appropriate Use Policy) August ppt download">
            <a:extLst>
              <a:ext uri="{FF2B5EF4-FFF2-40B4-BE49-F238E27FC236}">
                <a16:creationId xmlns:a16="http://schemas.microsoft.com/office/drawing/2014/main" id="{9E653B5E-0026-4E22-B740-661E8BCD21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14" b="11481"/>
          <a:stretch/>
        </p:blipFill>
        <p:spPr bwMode="auto">
          <a:xfrm>
            <a:off x="493169" y="339825"/>
            <a:ext cx="10888555" cy="600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070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0DB90-D338-4ECC-A6EA-701C93936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280" y="2057400"/>
            <a:ext cx="3705225" cy="1600200"/>
          </a:xfrm>
        </p:spPr>
        <p:txBody>
          <a:bodyPr/>
          <a:lstStyle/>
          <a:p>
            <a:r>
              <a:rPr lang="en-US" b="1" dirty="0"/>
              <a:t>Benefits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1C232-8F55-44F2-B02F-106BCD774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8AEE1B-C247-4120-86F7-8FC91A8A44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B38C18-0DF4-473C-A01E-E5B52D3F5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46" y="809625"/>
            <a:ext cx="8298402" cy="562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884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portance Of Implementing Strong Password Policies On WordPress Sites -  BlogVault - The Most Reliable WordPress Backup Plugin">
            <a:extLst>
              <a:ext uri="{FF2B5EF4-FFF2-40B4-BE49-F238E27FC236}">
                <a16:creationId xmlns:a16="http://schemas.microsoft.com/office/drawing/2014/main" id="{41F950DF-8D20-4E3A-94E9-82F0DDE60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37" y="166392"/>
            <a:ext cx="11828212" cy="6480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040155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GC1">
      <a:dk1>
        <a:sysClr val="windowText" lastClr="000000"/>
      </a:dk1>
      <a:lt1>
        <a:sysClr val="window" lastClr="FFFFFF"/>
      </a:lt1>
      <a:dk2>
        <a:srgbClr val="2C2830"/>
      </a:dk2>
      <a:lt2>
        <a:srgbClr val="E0DCE1"/>
      </a:lt2>
      <a:accent1>
        <a:srgbClr val="908193"/>
      </a:accent1>
      <a:accent2>
        <a:srgbClr val="A08889"/>
      </a:accent2>
      <a:accent3>
        <a:srgbClr val="B48C7E"/>
      </a:accent3>
      <a:accent4>
        <a:srgbClr val="809C9B"/>
      </a:accent4>
      <a:accent5>
        <a:srgbClr val="899F91"/>
      </a:accent5>
      <a:accent6>
        <a:srgbClr val="728274"/>
      </a:accent6>
      <a:hlink>
        <a:srgbClr val="837585"/>
      </a:hlink>
      <a:folHlink>
        <a:srgbClr val="677E83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5629</TotalTime>
  <Words>264</Words>
  <Application>Microsoft Office PowerPoint</Application>
  <PresentationFormat>Widescreen</PresentationFormat>
  <Paragraphs>38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Bembo</vt:lpstr>
      <vt:lpstr>AdornVTI</vt:lpstr>
      <vt:lpstr>Password  Management </vt:lpstr>
      <vt:lpstr>IS their Importance in a password? </vt:lpstr>
      <vt:lpstr>What is a password?  </vt:lpstr>
      <vt:lpstr>Why you need a secure password?</vt:lpstr>
      <vt:lpstr>How Many passwords do you have?</vt:lpstr>
      <vt:lpstr>Tiered Password System  Different Levels of Passwords</vt:lpstr>
      <vt:lpstr>PowerPoint Presentation</vt:lpstr>
      <vt:lpstr>Benefits </vt:lpstr>
      <vt:lpstr>PowerPoint Presentation</vt:lpstr>
      <vt:lpstr>PowerPoint Presentation</vt:lpstr>
      <vt:lpstr>PowerPoint Presentation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Password  Management </dc:title>
  <dc:creator>Johnathan C Hampton</dc:creator>
  <cp:lastModifiedBy>Johnathan C Hampton</cp:lastModifiedBy>
  <cp:revision>16</cp:revision>
  <dcterms:created xsi:type="dcterms:W3CDTF">2022-02-18T00:39:12Z</dcterms:created>
  <dcterms:modified xsi:type="dcterms:W3CDTF">2022-03-04T01:00:18Z</dcterms:modified>
</cp:coreProperties>
</file>

<file path=docProps/thumbnail.jpeg>
</file>